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98" r:id="rId2"/>
    <p:sldId id="269" r:id="rId3"/>
    <p:sldId id="270" r:id="rId4"/>
    <p:sldId id="277" r:id="rId5"/>
    <p:sldId id="278" r:id="rId6"/>
    <p:sldId id="271" r:id="rId7"/>
    <p:sldId id="272" r:id="rId8"/>
    <p:sldId id="273" r:id="rId9"/>
    <p:sldId id="274" r:id="rId10"/>
    <p:sldId id="276" r:id="rId11"/>
    <p:sldId id="275" r:id="rId12"/>
    <p:sldId id="279" r:id="rId13"/>
    <p:sldId id="280" r:id="rId14"/>
    <p:sldId id="281" r:id="rId15"/>
    <p:sldId id="282" r:id="rId16"/>
    <p:sldId id="283" r:id="rId17"/>
    <p:sldId id="284" r:id="rId18"/>
    <p:sldId id="292" r:id="rId19"/>
    <p:sldId id="293" r:id="rId20"/>
    <p:sldId id="295" r:id="rId21"/>
    <p:sldId id="286" r:id="rId22"/>
    <p:sldId id="290" r:id="rId23"/>
    <p:sldId id="291" r:id="rId24"/>
    <p:sldId id="297" r:id="rId25"/>
    <p:sldId id="287" r:id="rId26"/>
    <p:sldId id="288" r:id="rId27"/>
    <p:sldId id="289" r:id="rId28"/>
    <p:sldId id="296" r:id="rId2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chemeClr val="tx1"/>
        </a:solidFill>
        <a:latin typeface="Monotype Sorts" pitchFamily="2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14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F1E4FE-D834-4B63-90D6-BC51BAA88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ED933-DADC-479B-8DD2-F7B14DD84E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4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986F-C487-4C13-95BE-0A9721D0F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8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EE81-7D29-4951-8FE1-AD98060A38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8C27-99BB-4D0C-8F53-348C56F51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2FC77-4826-4058-A00C-940EBDA17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0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D1059-B8E4-4EBD-B4DE-6344AE7B3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8C7FD-3596-415E-9646-2205C7C81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5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B58C3-16C3-4CE6-913A-5B703AF150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40635-4F0E-4FE1-A16F-EACDC1E06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8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4EB97-8C13-475B-A98D-BF002D2A51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0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i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Arial" pitchFamily="34" charset="0"/>
              </a:defRPr>
            </a:lvl1pPr>
          </a:lstStyle>
          <a:p>
            <a:fld id="{C1675889-E281-449D-841D-C8260F3A8B8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91000"/>
            <a:ext cx="7772400" cy="1143000"/>
          </a:xfrm>
        </p:spPr>
        <p:txBody>
          <a:bodyPr/>
          <a:lstStyle/>
          <a:p>
            <a:r>
              <a:rPr lang="en-US" sz="8800" dirty="0" smtClean="0"/>
              <a:t>Literary Terms for “Macbeth”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5510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Resolution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7200" b="1" i="1"/>
              <a:t>The end of the central conflict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Denouement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i="1"/>
              <a:t>The final explanation or outcome of the plot</a:t>
            </a:r>
          </a:p>
          <a:p>
            <a:pPr lvl="1"/>
            <a:r>
              <a:rPr lang="en-US" sz="4400" b="1" i="1"/>
              <a:t>If this is included in literature, it will occur </a:t>
            </a:r>
            <a:r>
              <a:rPr lang="en-US" sz="4400" b="1" i="1" u="sng"/>
              <a:t>after</a:t>
            </a:r>
            <a:r>
              <a:rPr lang="en-US" sz="4400" b="1" i="1"/>
              <a:t> the resolution.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/>
              <a:t>Tragedy (Shakespearean)</a:t>
            </a:r>
            <a:endParaRPr lang="en-US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sz="3600" b="1" i="1"/>
              <a:t>Drama where the central character/s suffer disaster/great misfortune</a:t>
            </a:r>
          </a:p>
          <a:p>
            <a:pPr lvl="1"/>
            <a:r>
              <a:rPr lang="en-US" sz="3200" b="1" i="1"/>
              <a:t>In many tragedies, downfall results from&gt;</a:t>
            </a:r>
          </a:p>
          <a:p>
            <a:pPr lvl="2"/>
            <a:r>
              <a:rPr lang="en-US" sz="4000" b="1" i="1"/>
              <a:t>Fate</a:t>
            </a:r>
          </a:p>
          <a:p>
            <a:pPr lvl="2"/>
            <a:r>
              <a:rPr lang="en-US" sz="4000" b="1" i="1"/>
              <a:t>Character flaw/Fatal flaw</a:t>
            </a:r>
          </a:p>
          <a:p>
            <a:pPr lvl="2"/>
            <a:r>
              <a:rPr lang="en-US" sz="4000" b="1" i="1"/>
              <a:t>Combination of the two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Theme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1" i="1"/>
              <a:t>Central idea  or &gt;&gt;</a:t>
            </a:r>
          </a:p>
          <a:p>
            <a:r>
              <a:rPr lang="en-US" sz="6000" b="1" i="1"/>
              <a:t>Insight about life which explain the downfall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/>
              <a:t>Metaphorical Language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r>
              <a:rPr lang="en-US" sz="4000" b="1" i="1"/>
              <a:t>Comparison of </a:t>
            </a:r>
            <a:r>
              <a:rPr lang="en-US" sz="4000" b="1" i="1" u="sng"/>
              <a:t>unlike </a:t>
            </a:r>
            <a:r>
              <a:rPr lang="en-US" sz="4000" b="1" i="1"/>
              <a:t>things &gt;</a:t>
            </a:r>
          </a:p>
          <a:p>
            <a:pPr lvl="1"/>
            <a:r>
              <a:rPr lang="en-US" sz="3600" b="1" i="1"/>
              <a:t>Paris standing over the “lifeless body” of Juliet, “Sweet flower, with flowers thy bridal bed I strew…”</a:t>
            </a:r>
          </a:p>
          <a:p>
            <a:pPr lvl="1"/>
            <a:r>
              <a:rPr lang="en-US" sz="3600" b="1" i="1"/>
              <a:t>“Thou detestable maw…”Gorged with the dearest morsel of the earth…” Romeo</a:t>
            </a:r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Dramatic Foil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b="1" i="1"/>
              <a:t>A character whose purpose is to show off another character</a:t>
            </a:r>
          </a:p>
          <a:p>
            <a:pPr lvl="1"/>
            <a:r>
              <a:rPr lang="en-US" sz="4800" b="1" i="1"/>
              <a:t>Benvolio for Tybalt</a:t>
            </a:r>
          </a:p>
          <a:p>
            <a:pPr lvl="2"/>
            <a:r>
              <a:rPr lang="en-US" sz="4400" b="1" i="1"/>
              <a:t>look for others in R &amp; J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Round characters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1" i="1"/>
              <a:t>Characters  who have many personality traits, like real people.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Flat Characters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i="1"/>
              <a:t>One-dimensional, embodying only a single trait</a:t>
            </a:r>
          </a:p>
          <a:p>
            <a:pPr lvl="1"/>
            <a:r>
              <a:rPr lang="en-US" sz="4000" b="1" i="1"/>
              <a:t>Shakespeare often uses them to provide comic relief even in a tragedy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Static Characters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i="1"/>
              <a:t>Characters within a story who remain the same.  They do not change.  They do not change their minds,  opinions or character.</a:t>
            </a:r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Dynamic Character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b="1" i="1"/>
              <a:t>Characters that </a:t>
            </a:r>
            <a:r>
              <a:rPr lang="en-US" sz="5400" b="1" i="1" u="sng"/>
              <a:t>change</a:t>
            </a:r>
            <a:r>
              <a:rPr lang="en-US" sz="5400" b="1" i="1"/>
              <a:t> somehow during the course of the plot.  They generally change for the better.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Blank Verse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i="1"/>
              <a:t>Much of R &amp; J is written in it:</a:t>
            </a:r>
          </a:p>
          <a:p>
            <a:pPr lvl="1"/>
            <a:r>
              <a:rPr lang="en-US" sz="4000" b="1" i="1"/>
              <a:t>unrhymed verse</a:t>
            </a:r>
          </a:p>
          <a:p>
            <a:pPr lvl="1"/>
            <a:r>
              <a:rPr lang="en-US" sz="4000" b="1" i="1"/>
              <a:t>iambic (unstressed, stressed)</a:t>
            </a:r>
          </a:p>
          <a:p>
            <a:pPr lvl="1"/>
            <a:r>
              <a:rPr lang="en-US" sz="4000" b="1" i="1"/>
              <a:t>pentameter( 5 “feet” to a line)</a:t>
            </a:r>
          </a:p>
          <a:p>
            <a:pPr lvl="2"/>
            <a:r>
              <a:rPr lang="en-US" sz="3600" b="1" i="1"/>
              <a:t>ends up to be 10 syllable lines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Monologue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i="1"/>
              <a:t>One person speaking on stage &gt; may be other character on stage too</a:t>
            </a:r>
          </a:p>
          <a:p>
            <a:pPr lvl="1"/>
            <a:r>
              <a:rPr lang="en-US" sz="4000" b="1" i="1"/>
              <a:t>ex &gt;  the Prince of Verona commanding the Capulets and Montagues to cease feuding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Soliloquy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i="1"/>
              <a:t>Long speech expressing the </a:t>
            </a:r>
            <a:r>
              <a:rPr lang="en-US" sz="4400" b="1" i="1" u="sng"/>
              <a:t>thoughts</a:t>
            </a:r>
            <a:r>
              <a:rPr lang="en-US" sz="4400" b="1" i="1"/>
              <a:t> of a character alone on stage.  In R &amp; J, Romeo gives a soliloquy after the servant has fled and Paris has died.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Aside</a:t>
            </a:r>
            <a:endParaRPr lang="en-US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1" i="1"/>
              <a:t>Words spoken, usually in an undertone not intended to be heard by all characters</a:t>
            </a:r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Pun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100" b="1" i="1"/>
              <a:t>Shakespeare loved to use them!!!</a:t>
            </a:r>
          </a:p>
          <a:p>
            <a:pPr lvl="1"/>
            <a:r>
              <a:rPr lang="en-US" sz="4100" b="1" i="1"/>
              <a:t>Humorous use of a word with two meanings &gt; sometimes missed by the reader because of Elizabethan language and sexual innuendo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Direct Address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i="1"/>
              <a:t>Words that tell the reader who is being addressed:</a:t>
            </a:r>
          </a:p>
          <a:p>
            <a:r>
              <a:rPr lang="en-US" sz="4000" b="1" i="1"/>
              <a:t>“A right fair mark, fair coz, is soonest hit.”</a:t>
            </a:r>
          </a:p>
          <a:p>
            <a:r>
              <a:rPr lang="en-US" sz="4000" b="1" i="1"/>
              <a:t>“Ah, my mistresses, which of you all/ Will now deny to dance?”</a:t>
            </a:r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/>
              <a:t>Dramatic Irony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b="1" i="1"/>
              <a:t>A contradiction between what a character thinks and what the reader/audience knows to be true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/>
              <a:t>Verbal Irony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1" i="1" u="sng"/>
              <a:t>Words</a:t>
            </a:r>
            <a:r>
              <a:rPr lang="en-US" sz="6000" b="1" i="1"/>
              <a:t> used to suggest the opposite of what is meant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/>
              <a:t>Situational Irony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b="1" i="1"/>
              <a:t>An event occurs that directly contradicts the expectations of the characters, the reader, or the audience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Comic Relief</a:t>
            </a:r>
            <a:endParaRPr lang="en-US" b="1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sz="4000" b="1" i="1"/>
              <a:t>Use of comedy within literature that is NOT comedy to provide “relief” from seriousness or sadness.  </a:t>
            </a:r>
          </a:p>
          <a:p>
            <a:r>
              <a:rPr lang="en-US" sz="4000" b="1" i="1"/>
              <a:t>In R &amp; J, look for moments of comic relief that help “relieve” the tragedy of the situation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Prose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sz="4400"/>
              <a:t>Ordinary writing that is not poetry, drama, or song</a:t>
            </a:r>
          </a:p>
          <a:p>
            <a:pPr lvl="1"/>
            <a:r>
              <a:rPr lang="en-US" sz="4000"/>
              <a:t>Only characters in the lower social classes speak this way in Shakespeare’s plays</a:t>
            </a:r>
          </a:p>
          <a:p>
            <a:pPr lvl="1"/>
            <a:r>
              <a:rPr lang="en-US" sz="4000"/>
              <a:t>Why do you suppose that is?</a:t>
            </a:r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Plot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0" b="1" i="1"/>
              <a:t>The sequence of events in a literary work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Exposition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4400" b="1" i="1"/>
              <a:t>The plot usually begins with this:</a:t>
            </a:r>
          </a:p>
          <a:p>
            <a:pPr lvl="1"/>
            <a:r>
              <a:rPr lang="en-US" sz="4400" b="1" i="1"/>
              <a:t>introduces&gt;&gt;&gt;&gt;</a:t>
            </a:r>
            <a:endParaRPr lang="en-US" sz="4800" b="1" i="1"/>
          </a:p>
          <a:p>
            <a:pPr lvl="2"/>
            <a:r>
              <a:rPr lang="en-US" sz="4400" b="1" i="1"/>
              <a:t>setting</a:t>
            </a:r>
          </a:p>
          <a:p>
            <a:pPr lvl="2"/>
            <a:r>
              <a:rPr lang="en-US" sz="4400" b="1" i="1"/>
              <a:t>characters</a:t>
            </a:r>
          </a:p>
          <a:p>
            <a:pPr lvl="2"/>
            <a:r>
              <a:rPr lang="en-US" sz="4400" b="1" i="1"/>
              <a:t>basic situation</a:t>
            </a:r>
            <a:endParaRPr lang="en-US" sz="3600" b="1" i="1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/>
              <a:t>Inciting Moment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i="1"/>
              <a:t>Often called “initial incident”</a:t>
            </a:r>
          </a:p>
          <a:p>
            <a:pPr lvl="1"/>
            <a:r>
              <a:rPr lang="en-US" sz="4000" b="1" i="1"/>
              <a:t>the first bit of action that occurs which begins the plot</a:t>
            </a:r>
          </a:p>
          <a:p>
            <a:pPr lvl="1"/>
            <a:r>
              <a:rPr lang="en-US" sz="4000" b="1" i="1"/>
              <a:t>Romeo and Juliet “lock eyes” at the party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Conflict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i="1"/>
              <a:t>The struggle that develops</a:t>
            </a:r>
          </a:p>
          <a:p>
            <a:pPr lvl="1"/>
            <a:r>
              <a:rPr lang="en-US" sz="4400" b="1" i="1"/>
              <a:t>man vs. man</a:t>
            </a:r>
          </a:p>
          <a:p>
            <a:pPr lvl="1"/>
            <a:r>
              <a:rPr lang="en-US" sz="4400" b="1" i="1"/>
              <a:t>man vs. himself</a:t>
            </a:r>
          </a:p>
          <a:p>
            <a:pPr lvl="1"/>
            <a:r>
              <a:rPr lang="en-US" sz="4400" b="1" i="1"/>
              <a:t>man vs. society</a:t>
            </a:r>
          </a:p>
          <a:p>
            <a:pPr lvl="1"/>
            <a:r>
              <a:rPr lang="en-US" sz="4400" b="1" i="1"/>
              <a:t>man vs. nature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Crisis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i="1"/>
              <a:t>The point where the protagonist’s situation will either get better or worse</a:t>
            </a:r>
          </a:p>
          <a:p>
            <a:pPr lvl="1"/>
            <a:r>
              <a:rPr lang="en-US" sz="4400" b="1" i="1"/>
              <a:t>protagonist&gt;good guy</a:t>
            </a:r>
          </a:p>
          <a:p>
            <a:pPr lvl="1"/>
            <a:r>
              <a:rPr lang="en-US" sz="4400" b="1" i="1"/>
              <a:t>antagonist&gt;bad guy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/>
              <a:t>Climax</a:t>
            </a:r>
            <a:endParaRPr lang="en-US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b="1" i="1"/>
              <a:t>The turning point of the story&gt;everything begins to unravel from here </a:t>
            </a:r>
          </a:p>
          <a:p>
            <a:pPr lvl="1"/>
            <a:r>
              <a:rPr lang="en-US" sz="4800" b="1" i="1"/>
              <a:t>Thus begins the falling action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386</TotalTime>
  <Words>637</Words>
  <Application>Microsoft Office PowerPoint</Application>
  <PresentationFormat>On-screen Show (4:3)</PresentationFormat>
  <Paragraphs>90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Fireball</vt:lpstr>
      <vt:lpstr>Literary Terms for “Macbeth”</vt:lpstr>
      <vt:lpstr>Blank Verse</vt:lpstr>
      <vt:lpstr>Prose</vt:lpstr>
      <vt:lpstr>Plot</vt:lpstr>
      <vt:lpstr>Exposition</vt:lpstr>
      <vt:lpstr>Inciting Moment</vt:lpstr>
      <vt:lpstr>Conflict</vt:lpstr>
      <vt:lpstr>Crisis</vt:lpstr>
      <vt:lpstr>Climax</vt:lpstr>
      <vt:lpstr>Resolution</vt:lpstr>
      <vt:lpstr>Denouement</vt:lpstr>
      <vt:lpstr>Tragedy (Shakespearean)</vt:lpstr>
      <vt:lpstr>Theme</vt:lpstr>
      <vt:lpstr>Metaphorical Language</vt:lpstr>
      <vt:lpstr>Dramatic Foil</vt:lpstr>
      <vt:lpstr>Round characters</vt:lpstr>
      <vt:lpstr>Flat Characters</vt:lpstr>
      <vt:lpstr>Static Characters</vt:lpstr>
      <vt:lpstr>Dynamic Character</vt:lpstr>
      <vt:lpstr>Monologue</vt:lpstr>
      <vt:lpstr>Soliloquy</vt:lpstr>
      <vt:lpstr>Aside</vt:lpstr>
      <vt:lpstr>Pun</vt:lpstr>
      <vt:lpstr>Direct Address</vt:lpstr>
      <vt:lpstr>Dramatic Irony</vt:lpstr>
      <vt:lpstr>Verbal Irony</vt:lpstr>
      <vt:lpstr>Situational Irony</vt:lpstr>
      <vt:lpstr>Comic Relief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cusd</dc:creator>
  <cp:lastModifiedBy>Systems Administrator</cp:lastModifiedBy>
  <cp:revision>51</cp:revision>
  <dcterms:created xsi:type="dcterms:W3CDTF">2000-01-21T16:27:34Z</dcterms:created>
  <dcterms:modified xsi:type="dcterms:W3CDTF">2015-02-09T13:21:20Z</dcterms:modified>
</cp:coreProperties>
</file>